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</p:sldMasterIdLst>
  <p:sldIdLst>
    <p:sldId id="280" r:id="rId2"/>
    <p:sldId id="281" r:id="rId3"/>
    <p:sldId id="256" r:id="rId4"/>
    <p:sldId id="257" r:id="rId5"/>
    <p:sldId id="258" r:id="rId6"/>
    <p:sldId id="283" r:id="rId7"/>
    <p:sldId id="284" r:id="rId8"/>
    <p:sldId id="259" r:id="rId9"/>
    <p:sldId id="277" r:id="rId10"/>
    <p:sldId id="260" r:id="rId11"/>
    <p:sldId id="276" r:id="rId12"/>
    <p:sldId id="261" r:id="rId13"/>
    <p:sldId id="262" r:id="rId14"/>
    <p:sldId id="282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1581912" y="791512"/>
            <a:ext cx="6455664" cy="467258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Особенности </a:t>
            </a:r>
            <a:r>
              <a:rPr lang="ru-RU" sz="2000" b="1" dirty="0" smtClean="0">
                <a:solidFill>
                  <a:srgbClr val="0070C0"/>
                </a:solidFill>
              </a:rPr>
              <a:t>проведения итогового сочинения (изложения) в 2020-2021 учебном году на территории Ханты-Мансийского автономного округа - Югры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Название 4"/>
          <p:cNvSpPr txBox="1">
            <a:spLocks/>
          </p:cNvSpPr>
          <p:nvPr/>
        </p:nvSpPr>
        <p:spPr>
          <a:xfrm>
            <a:off x="5705856" y="5001768"/>
            <a:ext cx="3438144" cy="185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Д.В. Яковенко,  </a:t>
            </a:r>
          </a:p>
          <a:p>
            <a:pPr lvl="0" algn="r"/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начальник отдела ОТО и ОИ </a:t>
            </a:r>
          </a:p>
          <a:p>
            <a:pPr lvl="0" algn="r"/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АУ «Институт развития образования» </a:t>
            </a:r>
          </a:p>
          <a:p>
            <a:pPr algn="r"/>
            <a:endParaRPr lang="ru-RU" sz="1600" dirty="0" smtClean="0">
              <a:solidFill>
                <a:schemeClr val="bg1"/>
              </a:solidFill>
              <a:latin typeface="+mn-lt"/>
            </a:endParaRPr>
          </a:p>
          <a:p>
            <a:pPr algn="r"/>
            <a:endParaRPr lang="ru-RU" sz="1600" dirty="0" smtClean="0">
              <a:solidFill>
                <a:schemeClr val="bg1"/>
              </a:solidFill>
              <a:latin typeface="+mn-lt"/>
            </a:endParaRPr>
          </a:p>
          <a:p>
            <a:pPr algn="r"/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142852"/>
            <a:ext cx="2000264" cy="2000264"/>
          </a:xfrm>
          <a:prstGeom prst="rect">
            <a:avLst/>
          </a:prstGeom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357298"/>
            <a:ext cx="893846" cy="24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1\Desktop\документы 2015\vybor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857232"/>
            <a:ext cx="852253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52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4414" y="254398"/>
            <a:ext cx="79295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Продолжительность итогового сочинения (изложения) составляет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235 минут. (3 часа 55 мин)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214414" y="913782"/>
            <a:ext cx="79295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  итогового сочинения (изложения) может при выполнении работы использовать черновики.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Внимание! Черновики не проверяются и записи в них не учитываются!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071538" y="2341777"/>
            <a:ext cx="80724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время проведения итогового сочинения (изложения) на рабочем столе участника итогового сочинения (изложения), помимо регистрационного бланка и бланков записи, могут находиться только: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ручка  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Symbol" pitchFamily="18" charset="2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документ, удостоверяющий личность;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при необходимости лекарства и питание;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Symbol" pitchFamily="18" charset="2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Symbol" pitchFamily="18" charset="2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орфографический словарь, выданный членами комиссии образовательной организации.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500042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случае получения неудовлетворительного результата…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1500174"/>
            <a:ext cx="692948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/>
              <a:t>К повторному допуску к сдаче итогового сочинения(изложения) допускаются:</a:t>
            </a:r>
          </a:p>
          <a:p>
            <a:endParaRPr lang="ru-RU" sz="2000" b="1" i="1" u="sng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Обучающиеся, получившие неудовлетворительный результат «незачет»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/>
              <a:t>Обучающиеся, удаленные с итогового сочинения (изложения) за нарушение требований, установленных в п. 2.2 настоящих Методических рекомендаций;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/>
              <a:t>Обучающиеся , не явившиеся на итоговое сочинение (изложение)  по уважительной причине (болезнь или иные обстоятельства, подтвержденные документально)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Обучающиеся,  не завершившие сдачу итогового сочинения (изложения) по уважительной причине (болезнь или иные обстоятельства, подтвержденные документально)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357166"/>
            <a:ext cx="685804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Срок действия результата итогового сочинения (изложения)</a:t>
            </a:r>
          </a:p>
          <a:p>
            <a:pPr algn="ctr"/>
            <a:endParaRPr lang="ru-RU" sz="2400" b="1" i="1" u="sng" dirty="0" smtClean="0"/>
          </a:p>
          <a:p>
            <a:pPr algn="ctr"/>
            <a:r>
              <a:rPr lang="ru-RU" sz="2400" b="1" dirty="0" smtClean="0"/>
              <a:t>Итоговое сочинение (изложение) как допуск к ГИА – бессрочно.</a:t>
            </a:r>
          </a:p>
          <a:p>
            <a:endParaRPr lang="ru-RU" dirty="0" smtClean="0"/>
          </a:p>
          <a:p>
            <a:pPr algn="just"/>
            <a:r>
              <a:rPr lang="ru-RU" sz="3200" dirty="0" smtClean="0"/>
              <a:t>Результат итогового сочинения </a:t>
            </a:r>
          </a:p>
          <a:p>
            <a:pPr algn="just"/>
            <a:r>
              <a:rPr lang="ru-RU" sz="3200" dirty="0" smtClean="0"/>
              <a:t>в случае представления его при приеме на обучение по программам </a:t>
            </a:r>
            <a:r>
              <a:rPr lang="ru-RU" sz="3200" dirty="0" err="1" smtClean="0"/>
              <a:t>бакалавриата</a:t>
            </a:r>
            <a:r>
              <a:rPr lang="ru-RU" sz="3200" dirty="0" smtClean="0"/>
              <a:t> и программам </a:t>
            </a:r>
            <a:r>
              <a:rPr lang="ru-RU" sz="3200" dirty="0" err="1" smtClean="0"/>
              <a:t>специалитета</a:t>
            </a:r>
            <a:r>
              <a:rPr lang="ru-RU" sz="3200" dirty="0" smtClean="0"/>
              <a:t>  действителен </a:t>
            </a:r>
            <a:r>
              <a:rPr lang="ru-RU" sz="3200" b="1" dirty="0" smtClean="0"/>
              <a:t>в течение 4-х лет, следующих </a:t>
            </a:r>
            <a:r>
              <a:rPr lang="ru-RU" sz="3200" dirty="0" smtClean="0"/>
              <a:t>за годом написания такого сочинения. 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85852" y="93886"/>
            <a:ext cx="7858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итогового сочинения (изложения), ознакомление с ними его участников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071538" y="1071546"/>
            <a:ext cx="8072462" cy="489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результатами итогового сочинения (изложения) участники могут ознакомиться в образовательных организациях и местах регистрации. По решению органов исполнительной власти, ознакомление участников с результатами итогового сочинения (изложения) может быть организовано в информационно-телекоммуникационной сети «Интернет» в соответствии с требованиями законодательства Российской Федерации в области защиты персональных данных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check.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ge.edu.ru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выявлении сочинений, текст которых совпадает друг с другом более чем на 50 процентов, члены комиссии образовательной организации протоколируют данный факт и сообщают о нем в соответствующие органы управления образованием. За такие сочинения выставляется «незачет».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и бланки участников итогового сочинения (изложения) будут доступны вузам для ознакомления и учета при подаче заявления абитуриентом.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Изображения бланков итогового сочинения (изложения) обучающихся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могут быть переданы по запросу в образовательные организации, реализующие образовательные программы среднего профессионального и высшего образования.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00100" y="357166"/>
            <a:ext cx="77153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Обучающиеся, получившие по итоговому сочинению (изложению) неудовлетворительный результат («незачет»), могут быть повторно допущены к участию в итоговом сочинении (изложении), 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</a:rPr>
              <a:t>не более двух раз и только в сроки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, установленные расписанием проведения итогового сочинения (изложения).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35743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28794" y="0"/>
          <a:ext cx="5643602" cy="6858000"/>
        </p:xfrm>
        <a:graphic>
          <a:graphicData uri="http://schemas.openxmlformats.org/presentationml/2006/ole">
            <p:oleObj spid="_x0000_s1026" name="Acrobat Document" r:id="rId3" imgW="5447880" imgH="7542000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15074" y="1714488"/>
            <a:ext cx="42862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15140" y="1714488"/>
            <a:ext cx="42862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1714488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29322" y="285728"/>
            <a:ext cx="1285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57290" y="43934"/>
            <a:ext cx="7786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 bmk="_Toc40056516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Общие сведения об итоговом сочинении (изложении)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42976" y="394370"/>
            <a:ext cx="7143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Итоговое сочинение изложение является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допуском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государственной итоговой аттестации,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т.е экзаменам в форме ЕГЭ.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Итоговое сочинение может проводиться в целях использования его результатов при приеме в образовательные организации высшего образования.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Результатом итогового сочинения (изложения) является «зачет» или «незачет».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214414" y="43934"/>
            <a:ext cx="7929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Регистрация на участие в итоговом сочинении (изложении)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71538" y="435675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участия в итоговом сочинении (изложении) обучающемуся, необходимо подать заявление не позднее, чем за 2 недели до начала проведения итогового сочинения (изложения).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571612"/>
            <a:ext cx="7715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Заявления подаются участниками итогового сочинения (изложения) в своей образовательной организации лично на основании документа, удостоверяющего личность, или их родителями (законными представителями) на основании документа, удостоверяющего их личность.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429000"/>
            <a:ext cx="7429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Все участники итогового сочинения (изложения) при подаче заявления на участие предоставляют согласие на обработку персональных данных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285852" y="1213302"/>
            <a:ext cx="75009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2020 – 2021 учебном году 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тоговое сочинение (изложение) проводится: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декабря 2020 года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 февраля 2021 года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 мая 2021 года.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3071810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Местом проведения итогового сочинения (изложения) является образовательная организация, в которой обучаются учащиеся: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Унъюганская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СОШ №2 им.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Альшевского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М.И.»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071546"/>
            <a:ext cx="7820050" cy="4975225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 открытых направлений тем итогового сочинения на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2020-2021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учебный год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 smtClean="0"/>
              <a:t>1. Забвению не подлежит </a:t>
            </a:r>
            <a:br>
              <a:rPr lang="ru-RU" sz="4000" b="1" dirty="0" smtClean="0"/>
            </a:br>
            <a:r>
              <a:rPr lang="ru-RU" sz="4000" b="1" dirty="0" smtClean="0"/>
              <a:t>2. Я и другие </a:t>
            </a:r>
            <a:br>
              <a:rPr lang="ru-RU" sz="4000" b="1" dirty="0" smtClean="0"/>
            </a:br>
            <a:r>
              <a:rPr lang="ru-RU" sz="4000" b="1" dirty="0" smtClean="0"/>
              <a:t>3. Время перемен </a:t>
            </a:r>
            <a:br>
              <a:rPr lang="ru-RU" sz="4000" b="1" dirty="0" smtClean="0"/>
            </a:br>
            <a:r>
              <a:rPr lang="ru-RU" sz="4000" b="1" dirty="0" smtClean="0"/>
              <a:t>4. Разговор с собой </a:t>
            </a:r>
            <a:br>
              <a:rPr lang="ru-RU" sz="4000" b="1" dirty="0" smtClean="0"/>
            </a:br>
            <a:r>
              <a:rPr lang="ru-RU" sz="4000" b="1" dirty="0" smtClean="0"/>
              <a:t>5. Между прошлым и будущим: портрет моего поколения 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975" y="0"/>
            <a:ext cx="4286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направления тем итогового сочинения 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1571604" y="1"/>
          <a:ext cx="6072230" cy="6858000"/>
        </p:xfrm>
        <a:graphic>
          <a:graphicData uri="http://schemas.openxmlformats.org/presentationml/2006/ole">
            <p:oleObj spid="_x0000_s16386" name="Acrobat Document" r:id="rId3" imgW="5667375" imgH="802005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728" y="43934"/>
            <a:ext cx="7715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итогового сочинения (изложения).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42976" y="857232"/>
            <a:ext cx="76438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день проведения итогового сочинения (изложения)  участник итогового сочинения (изложения) должен иметь с собой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гелевую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или капиллярную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ручку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 чернилами черного цвета.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214414" y="2071678"/>
            <a:ext cx="7929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Участнику итогового сочинения разрешается пользоваться орфографическим словарем, выданным членами комиссии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3214686"/>
            <a:ext cx="7858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5241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разрешается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пользоваться любыми вспомогательными материалами (учебниками, пособиями, методическими разработками и т.п.), использовать мобильный телефон и другие средства связи.</a:t>
            </a:r>
          </a:p>
          <a:p>
            <a:pPr lvl="0" indent="25241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 итогового сочинения (изложения), завершившие выполнение итогового сочинения (изложения)  до объявления об окончании итогового сочинения (изложения), имеют право сдать бланки и покинуть учебный кабинет.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72866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Вход в образовательную организацию начинается в 9:00.</a:t>
            </a:r>
          </a:p>
          <a:p>
            <a:endParaRPr lang="ru-RU" sz="2000" dirty="0" smtClean="0"/>
          </a:p>
          <a:p>
            <a:r>
              <a:rPr lang="ru-RU" sz="2000" dirty="0" smtClean="0"/>
              <a:t> Распределение по кабинетом осуществляет руководитель ППЭ в произвольном порядке</a:t>
            </a:r>
          </a:p>
          <a:p>
            <a:endParaRPr lang="ru-RU" sz="2000" dirty="0" smtClean="0"/>
          </a:p>
          <a:p>
            <a:r>
              <a:rPr lang="ru-RU" sz="2000" dirty="0" smtClean="0"/>
              <a:t>Участники итогового сочинения(изложения) рассаживаются в кабинете также в произвольном порядке (по одному за рабочий стол)</a:t>
            </a:r>
          </a:p>
          <a:p>
            <a:endParaRPr lang="ru-RU" sz="2000" dirty="0" smtClean="0"/>
          </a:p>
          <a:p>
            <a:r>
              <a:rPr lang="ru-RU" sz="2000" dirty="0" smtClean="0"/>
              <a:t>Организаторы в аудитории проводят инструктаж (до 10:00) о порядке проведения итогового сочинения(изложения), правилах оформления, продолжительности, о времени и месте ознакомления с результатами, а также о том, что записи на черновиках не обрабатываются и не проверяются.</a:t>
            </a:r>
          </a:p>
          <a:p>
            <a:endParaRPr lang="ru-RU" sz="2000" dirty="0" smtClean="0"/>
          </a:p>
          <a:p>
            <a:r>
              <a:rPr lang="ru-RU" sz="2000" dirty="0" smtClean="0"/>
              <a:t>Раздают бланки регистрации и записи  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В 10:00 знакомят с темами  сочинений и  заполняют бланки.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205</TotalTime>
  <Words>888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Солнцестояние</vt:lpstr>
      <vt:lpstr>Acrobat Document</vt:lpstr>
      <vt:lpstr>Особенности проведения итогового сочинения (изложения) в 2020-2021 учебном году на территории Ханты-Мансийского автономного округа - Югры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Учитель</cp:lastModifiedBy>
  <cp:revision>65</cp:revision>
  <dcterms:created xsi:type="dcterms:W3CDTF">2014-11-03T07:02:24Z</dcterms:created>
  <dcterms:modified xsi:type="dcterms:W3CDTF">2020-10-19T10:20:12Z</dcterms:modified>
</cp:coreProperties>
</file>